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48"/>
  </p:normalViewPr>
  <p:slideViewPr>
    <p:cSldViewPr snapToGrid="0">
      <p:cViewPr>
        <p:scale>
          <a:sx n="95" d="100"/>
          <a:sy n="95" d="100"/>
        </p:scale>
        <p:origin x="2288"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381EF4-AFA2-8B44-8235-E6AD8B7A2666}" type="datetimeFigureOut">
              <a:rPr lang="en-US" smtClean="0"/>
              <a:t>11/21/23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C34A6E-12DB-B74B-B1FC-507260394782}" type="slidenum">
              <a:rPr lang="en-US" smtClean="0"/>
              <a:t>‹#›</a:t>
            </a:fld>
            <a:endParaRPr lang="en-US"/>
          </a:p>
        </p:txBody>
      </p:sp>
    </p:spTree>
    <p:extLst>
      <p:ext uri="{BB962C8B-B14F-4D97-AF65-F5344CB8AC3E}">
        <p14:creationId xmlns:p14="http://schemas.microsoft.com/office/powerpoint/2010/main" val="1469216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81EF4-AFA2-8B44-8235-E6AD8B7A2666}" type="datetimeFigureOut">
              <a:rPr lang="en-US" smtClean="0"/>
              <a:t>11/21/23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C34A6E-12DB-B74B-B1FC-507260394782}" type="slidenum">
              <a:rPr lang="en-US" smtClean="0"/>
              <a:t>‹#›</a:t>
            </a:fld>
            <a:endParaRPr lang="en-US"/>
          </a:p>
        </p:txBody>
      </p:sp>
    </p:spTree>
    <p:extLst>
      <p:ext uri="{BB962C8B-B14F-4D97-AF65-F5344CB8AC3E}">
        <p14:creationId xmlns:p14="http://schemas.microsoft.com/office/powerpoint/2010/main" val="176504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81EF4-AFA2-8B44-8235-E6AD8B7A2666}" type="datetimeFigureOut">
              <a:rPr lang="en-US" smtClean="0"/>
              <a:t>11/21/23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C34A6E-12DB-B74B-B1FC-507260394782}" type="slidenum">
              <a:rPr lang="en-US" smtClean="0"/>
              <a:t>‹#›</a:t>
            </a:fld>
            <a:endParaRPr lang="en-US"/>
          </a:p>
        </p:txBody>
      </p:sp>
    </p:spTree>
    <p:extLst>
      <p:ext uri="{BB962C8B-B14F-4D97-AF65-F5344CB8AC3E}">
        <p14:creationId xmlns:p14="http://schemas.microsoft.com/office/powerpoint/2010/main" val="2628018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81EF4-AFA2-8B44-8235-E6AD8B7A2666}" type="datetimeFigureOut">
              <a:rPr lang="en-US" smtClean="0"/>
              <a:t>11/21/23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C34A6E-12DB-B74B-B1FC-507260394782}" type="slidenum">
              <a:rPr lang="en-US" smtClean="0"/>
              <a:t>‹#›</a:t>
            </a:fld>
            <a:endParaRPr lang="en-US"/>
          </a:p>
        </p:txBody>
      </p:sp>
    </p:spTree>
    <p:extLst>
      <p:ext uri="{BB962C8B-B14F-4D97-AF65-F5344CB8AC3E}">
        <p14:creationId xmlns:p14="http://schemas.microsoft.com/office/powerpoint/2010/main" val="2783648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381EF4-AFA2-8B44-8235-E6AD8B7A2666}" type="datetimeFigureOut">
              <a:rPr lang="en-US" smtClean="0"/>
              <a:t>11/21/23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C34A6E-12DB-B74B-B1FC-507260394782}" type="slidenum">
              <a:rPr lang="en-US" smtClean="0"/>
              <a:t>‹#›</a:t>
            </a:fld>
            <a:endParaRPr lang="en-US"/>
          </a:p>
        </p:txBody>
      </p:sp>
    </p:spTree>
    <p:extLst>
      <p:ext uri="{BB962C8B-B14F-4D97-AF65-F5344CB8AC3E}">
        <p14:creationId xmlns:p14="http://schemas.microsoft.com/office/powerpoint/2010/main" val="2281403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381EF4-AFA2-8B44-8235-E6AD8B7A2666}" type="datetimeFigureOut">
              <a:rPr lang="en-US" smtClean="0"/>
              <a:t>11/21/23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C34A6E-12DB-B74B-B1FC-507260394782}" type="slidenum">
              <a:rPr lang="en-US" smtClean="0"/>
              <a:t>‹#›</a:t>
            </a:fld>
            <a:endParaRPr lang="en-US"/>
          </a:p>
        </p:txBody>
      </p:sp>
    </p:spTree>
    <p:extLst>
      <p:ext uri="{BB962C8B-B14F-4D97-AF65-F5344CB8AC3E}">
        <p14:creationId xmlns:p14="http://schemas.microsoft.com/office/powerpoint/2010/main" val="1811560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381EF4-AFA2-8B44-8235-E6AD8B7A2666}" type="datetimeFigureOut">
              <a:rPr lang="en-US" smtClean="0"/>
              <a:t>11/21/23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C34A6E-12DB-B74B-B1FC-507260394782}" type="slidenum">
              <a:rPr lang="en-US" smtClean="0"/>
              <a:t>‹#›</a:t>
            </a:fld>
            <a:endParaRPr lang="en-US"/>
          </a:p>
        </p:txBody>
      </p:sp>
    </p:spTree>
    <p:extLst>
      <p:ext uri="{BB962C8B-B14F-4D97-AF65-F5344CB8AC3E}">
        <p14:creationId xmlns:p14="http://schemas.microsoft.com/office/powerpoint/2010/main" val="1393958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381EF4-AFA2-8B44-8235-E6AD8B7A2666}" type="datetimeFigureOut">
              <a:rPr lang="en-US" smtClean="0"/>
              <a:t>11/21/23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C34A6E-12DB-B74B-B1FC-507260394782}" type="slidenum">
              <a:rPr lang="en-US" smtClean="0"/>
              <a:t>‹#›</a:t>
            </a:fld>
            <a:endParaRPr lang="en-US"/>
          </a:p>
        </p:txBody>
      </p:sp>
    </p:spTree>
    <p:extLst>
      <p:ext uri="{BB962C8B-B14F-4D97-AF65-F5344CB8AC3E}">
        <p14:creationId xmlns:p14="http://schemas.microsoft.com/office/powerpoint/2010/main" val="2094356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381EF4-AFA2-8B44-8235-E6AD8B7A2666}" type="datetimeFigureOut">
              <a:rPr lang="en-US" smtClean="0"/>
              <a:t>11/21/23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C34A6E-12DB-B74B-B1FC-507260394782}" type="slidenum">
              <a:rPr lang="en-US" smtClean="0"/>
              <a:t>‹#›</a:t>
            </a:fld>
            <a:endParaRPr lang="en-US"/>
          </a:p>
        </p:txBody>
      </p:sp>
    </p:spTree>
    <p:extLst>
      <p:ext uri="{BB962C8B-B14F-4D97-AF65-F5344CB8AC3E}">
        <p14:creationId xmlns:p14="http://schemas.microsoft.com/office/powerpoint/2010/main" val="1419096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73381EF4-AFA2-8B44-8235-E6AD8B7A2666}" type="datetimeFigureOut">
              <a:rPr lang="en-US" smtClean="0"/>
              <a:t>11/21/23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C34A6E-12DB-B74B-B1FC-507260394782}" type="slidenum">
              <a:rPr lang="en-US" smtClean="0"/>
              <a:t>‹#›</a:t>
            </a:fld>
            <a:endParaRPr lang="en-US"/>
          </a:p>
        </p:txBody>
      </p:sp>
    </p:spTree>
    <p:extLst>
      <p:ext uri="{BB962C8B-B14F-4D97-AF65-F5344CB8AC3E}">
        <p14:creationId xmlns:p14="http://schemas.microsoft.com/office/powerpoint/2010/main" val="2234877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73381EF4-AFA2-8B44-8235-E6AD8B7A2666}" type="datetimeFigureOut">
              <a:rPr lang="en-US" smtClean="0"/>
              <a:t>11/21/23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C34A6E-12DB-B74B-B1FC-507260394782}" type="slidenum">
              <a:rPr lang="en-US" smtClean="0"/>
              <a:t>‹#›</a:t>
            </a:fld>
            <a:endParaRPr lang="en-US"/>
          </a:p>
        </p:txBody>
      </p:sp>
    </p:spTree>
    <p:extLst>
      <p:ext uri="{BB962C8B-B14F-4D97-AF65-F5344CB8AC3E}">
        <p14:creationId xmlns:p14="http://schemas.microsoft.com/office/powerpoint/2010/main" val="1511664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73381EF4-AFA2-8B44-8235-E6AD8B7A2666}" type="datetimeFigureOut">
              <a:rPr lang="en-US" smtClean="0"/>
              <a:t>11/21/23</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35C34A6E-12DB-B74B-B1FC-507260394782}" type="slidenum">
              <a:rPr lang="en-US" smtClean="0"/>
              <a:t>‹#›</a:t>
            </a:fld>
            <a:endParaRPr lang="en-US"/>
          </a:p>
        </p:txBody>
      </p:sp>
    </p:spTree>
    <p:extLst>
      <p:ext uri="{BB962C8B-B14F-4D97-AF65-F5344CB8AC3E}">
        <p14:creationId xmlns:p14="http://schemas.microsoft.com/office/powerpoint/2010/main" val="21522707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7" name="Picture 5126">
            <a:extLst>
              <a:ext uri="{FF2B5EF4-FFF2-40B4-BE49-F238E27FC236}">
                <a16:creationId xmlns:a16="http://schemas.microsoft.com/office/drawing/2014/main" id="{0316903F-52A8-CDC9-4CDD-2207C13DB7EB}"/>
              </a:ext>
            </a:extLst>
          </p:cNvPr>
          <p:cNvPicPr>
            <a:picLocks noChangeAspect="1"/>
          </p:cNvPicPr>
          <p:nvPr/>
        </p:nvPicPr>
        <p:blipFill>
          <a:blip r:embed="rId2"/>
          <a:srcRect/>
          <a:stretch/>
        </p:blipFill>
        <p:spPr>
          <a:xfrm>
            <a:off x="4780202" y="831399"/>
            <a:ext cx="2926361" cy="3901814"/>
          </a:xfrm>
          <a:prstGeom prst="rect">
            <a:avLst/>
          </a:prstGeom>
        </p:spPr>
      </p:pic>
      <p:grpSp>
        <p:nvGrpSpPr>
          <p:cNvPr id="5123" name="Group 5122">
            <a:extLst>
              <a:ext uri="{FF2B5EF4-FFF2-40B4-BE49-F238E27FC236}">
                <a16:creationId xmlns:a16="http://schemas.microsoft.com/office/drawing/2014/main" id="{58764865-4B3E-595C-0AF7-5F118E78237F}"/>
              </a:ext>
            </a:extLst>
          </p:cNvPr>
          <p:cNvGrpSpPr/>
          <p:nvPr/>
        </p:nvGrpSpPr>
        <p:grpSpPr>
          <a:xfrm>
            <a:off x="-196770" y="229745"/>
            <a:ext cx="3332963" cy="4620047"/>
            <a:chOff x="493980" y="3077118"/>
            <a:chExt cx="3332963" cy="4620047"/>
          </a:xfrm>
        </p:grpSpPr>
        <p:grpSp>
          <p:nvGrpSpPr>
            <p:cNvPr id="31" name="Group 30">
              <a:extLst>
                <a:ext uri="{FF2B5EF4-FFF2-40B4-BE49-F238E27FC236}">
                  <a16:creationId xmlns:a16="http://schemas.microsoft.com/office/drawing/2014/main" id="{69F6BA4A-0711-1A28-2E4B-81A61E144658}"/>
                </a:ext>
              </a:extLst>
            </p:cNvPr>
            <p:cNvGrpSpPr/>
            <p:nvPr/>
          </p:nvGrpSpPr>
          <p:grpSpPr>
            <a:xfrm>
              <a:off x="493980" y="3077118"/>
              <a:ext cx="3332963" cy="4464140"/>
              <a:chOff x="-234462" y="1485899"/>
              <a:chExt cx="3285246" cy="4400229"/>
            </a:xfrm>
          </p:grpSpPr>
          <p:grpSp>
            <p:nvGrpSpPr>
              <p:cNvPr id="29" name="Group 28">
                <a:extLst>
                  <a:ext uri="{FF2B5EF4-FFF2-40B4-BE49-F238E27FC236}">
                    <a16:creationId xmlns:a16="http://schemas.microsoft.com/office/drawing/2014/main" id="{DB819552-3D43-BDD8-202E-A6E716C7E6D1}"/>
                  </a:ext>
                </a:extLst>
              </p:cNvPr>
              <p:cNvGrpSpPr/>
              <p:nvPr/>
            </p:nvGrpSpPr>
            <p:grpSpPr>
              <a:xfrm>
                <a:off x="-234462" y="3714428"/>
                <a:ext cx="3285246" cy="2171700"/>
                <a:chOff x="398584" y="4325815"/>
                <a:chExt cx="5040923" cy="3332284"/>
              </a:xfrm>
            </p:grpSpPr>
            <p:pic>
              <p:nvPicPr>
                <p:cNvPr id="23" name="Picture 22" descr="A close up&#10;&#10;Description automatically generated">
                  <a:extLst>
                    <a:ext uri="{FF2B5EF4-FFF2-40B4-BE49-F238E27FC236}">
                      <a16:creationId xmlns:a16="http://schemas.microsoft.com/office/drawing/2014/main" id="{E4B75D15-BA66-DAFD-0B0B-E1353FED106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Lst>
                </a:blip>
                <a:srcRect l="19403" t="24807" r="29301" b="34869"/>
                <a:stretch/>
              </p:blipFill>
              <p:spPr>
                <a:xfrm rot="935897">
                  <a:off x="964572" y="4827345"/>
                  <a:ext cx="3986908" cy="2350588"/>
                </a:xfrm>
                <a:prstGeom prst="rect">
                  <a:avLst/>
                </a:prstGeom>
              </p:spPr>
            </p:pic>
            <p:grpSp>
              <p:nvGrpSpPr>
                <p:cNvPr id="28" name="Group 27">
                  <a:extLst>
                    <a:ext uri="{FF2B5EF4-FFF2-40B4-BE49-F238E27FC236}">
                      <a16:creationId xmlns:a16="http://schemas.microsoft.com/office/drawing/2014/main" id="{BEB71D42-DDB7-E885-CC9B-56534FA247D2}"/>
                    </a:ext>
                  </a:extLst>
                </p:cNvPr>
                <p:cNvGrpSpPr/>
                <p:nvPr/>
              </p:nvGrpSpPr>
              <p:grpSpPr>
                <a:xfrm>
                  <a:off x="398584" y="4325815"/>
                  <a:ext cx="5040923" cy="3332284"/>
                  <a:chOff x="398584" y="4325815"/>
                  <a:chExt cx="5040923" cy="3332284"/>
                </a:xfrm>
              </p:grpSpPr>
              <p:sp>
                <p:nvSpPr>
                  <p:cNvPr id="24" name="Rectangle 23">
                    <a:extLst>
                      <a:ext uri="{FF2B5EF4-FFF2-40B4-BE49-F238E27FC236}">
                        <a16:creationId xmlns:a16="http://schemas.microsoft.com/office/drawing/2014/main" id="{E1E83374-1A56-C414-835B-6205FDDABA33}"/>
                      </a:ext>
                    </a:extLst>
                  </p:cNvPr>
                  <p:cNvSpPr/>
                  <p:nvPr/>
                </p:nvSpPr>
                <p:spPr>
                  <a:xfrm>
                    <a:off x="404446" y="4325815"/>
                    <a:ext cx="5029200" cy="9759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08EB65D-3718-DF37-47E7-609A7151B4D0}"/>
                      </a:ext>
                    </a:extLst>
                  </p:cNvPr>
                  <p:cNvSpPr/>
                  <p:nvPr/>
                </p:nvSpPr>
                <p:spPr>
                  <a:xfrm rot="5400000">
                    <a:off x="-594948" y="5635871"/>
                    <a:ext cx="2655280" cy="6682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F6973E-D894-E5BF-0695-D408AC501CFF}"/>
                      </a:ext>
                    </a:extLst>
                  </p:cNvPr>
                  <p:cNvSpPr/>
                  <p:nvPr/>
                </p:nvSpPr>
                <p:spPr>
                  <a:xfrm>
                    <a:off x="401514" y="6676292"/>
                    <a:ext cx="5032132" cy="9818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A583087-0429-04B3-AE7B-5FB8F71A3F30}"/>
                      </a:ext>
                    </a:extLst>
                  </p:cNvPr>
                  <p:cNvSpPr/>
                  <p:nvPr/>
                </p:nvSpPr>
                <p:spPr>
                  <a:xfrm rot="5400000">
                    <a:off x="3755778" y="5657852"/>
                    <a:ext cx="2699241" cy="6682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Group 16">
                <a:extLst>
                  <a:ext uri="{FF2B5EF4-FFF2-40B4-BE49-F238E27FC236}">
                    <a16:creationId xmlns:a16="http://schemas.microsoft.com/office/drawing/2014/main" id="{8C9F057B-3260-A722-5237-20B381C16E9E}"/>
                  </a:ext>
                </a:extLst>
              </p:cNvPr>
              <p:cNvGrpSpPr/>
              <p:nvPr/>
            </p:nvGrpSpPr>
            <p:grpSpPr>
              <a:xfrm>
                <a:off x="0" y="1485899"/>
                <a:ext cx="2947736" cy="2822332"/>
                <a:chOff x="248328" y="1143001"/>
                <a:chExt cx="3467543" cy="3320025"/>
              </a:xfrm>
            </p:grpSpPr>
            <p:pic>
              <p:nvPicPr>
                <p:cNvPr id="3" name="Picture 2" descr="A close-up of an octopus&#10;&#10;Description automatically generated">
                  <a:extLst>
                    <a:ext uri="{FF2B5EF4-FFF2-40B4-BE49-F238E27FC236}">
                      <a16:creationId xmlns:a16="http://schemas.microsoft.com/office/drawing/2014/main" id="{D8AB2FC2-FBF0-FB89-244C-6252DAABCB94}"/>
                    </a:ext>
                  </a:extLst>
                </p:cNvPr>
                <p:cNvPicPr>
                  <a:picLocks noChangeAspect="1"/>
                </p:cNvPicPr>
                <p:nvPr/>
              </p:nvPicPr>
              <p:blipFill rotWithShape="1">
                <a:blip r:embed="rId5"/>
                <a:srcRect l="6683" b="10652"/>
                <a:stretch/>
              </p:blipFill>
              <p:spPr>
                <a:xfrm>
                  <a:off x="248328" y="1143001"/>
                  <a:ext cx="3467543" cy="3320025"/>
                </a:xfrm>
                <a:prstGeom prst="rect">
                  <a:avLst/>
                </a:prstGeom>
              </p:spPr>
            </p:pic>
            <p:sp>
              <p:nvSpPr>
                <p:cNvPr id="4" name="TextBox 3">
                  <a:extLst>
                    <a:ext uri="{FF2B5EF4-FFF2-40B4-BE49-F238E27FC236}">
                      <a16:creationId xmlns:a16="http://schemas.microsoft.com/office/drawing/2014/main" id="{99335AF6-04BB-0011-EEB1-4239EC189DCB}"/>
                    </a:ext>
                  </a:extLst>
                </p:cNvPr>
                <p:cNvSpPr txBox="1"/>
                <p:nvPr/>
              </p:nvSpPr>
              <p:spPr>
                <a:xfrm>
                  <a:off x="1828800" y="4009868"/>
                  <a:ext cx="509666" cy="344344"/>
                </a:xfrm>
                <a:prstGeom prst="rect">
                  <a:avLst/>
                </a:prstGeom>
                <a:noFill/>
              </p:spPr>
              <p:txBody>
                <a:bodyPr wrap="square" rtlCol="0">
                  <a:spAutoFit/>
                </a:bodyPr>
                <a:lstStyle/>
                <a:p>
                  <a:r>
                    <a:rPr lang="en-US" sz="1400" dirty="0">
                      <a:solidFill>
                        <a:schemeClr val="bg1"/>
                      </a:solidFill>
                    </a:rPr>
                    <a:t>R1</a:t>
                  </a:r>
                </a:p>
              </p:txBody>
            </p:sp>
            <p:sp>
              <p:nvSpPr>
                <p:cNvPr id="6" name="TextBox 5">
                  <a:extLst>
                    <a:ext uri="{FF2B5EF4-FFF2-40B4-BE49-F238E27FC236}">
                      <a16:creationId xmlns:a16="http://schemas.microsoft.com/office/drawing/2014/main" id="{C8951A58-DAF7-BFEA-23A1-1E14EF90B15B}"/>
                    </a:ext>
                  </a:extLst>
                </p:cNvPr>
                <p:cNvSpPr txBox="1"/>
                <p:nvPr/>
              </p:nvSpPr>
              <p:spPr>
                <a:xfrm>
                  <a:off x="572125" y="3899940"/>
                  <a:ext cx="509666" cy="344344"/>
                </a:xfrm>
                <a:prstGeom prst="rect">
                  <a:avLst/>
                </a:prstGeom>
                <a:noFill/>
              </p:spPr>
              <p:txBody>
                <a:bodyPr wrap="square" rtlCol="0">
                  <a:spAutoFit/>
                </a:bodyPr>
                <a:lstStyle/>
                <a:p>
                  <a:r>
                    <a:rPr lang="en-US" sz="1400" dirty="0">
                      <a:solidFill>
                        <a:schemeClr val="bg1"/>
                      </a:solidFill>
                    </a:rPr>
                    <a:t>R2</a:t>
                  </a:r>
                </a:p>
              </p:txBody>
            </p:sp>
            <p:sp>
              <p:nvSpPr>
                <p:cNvPr id="7" name="TextBox 6">
                  <a:extLst>
                    <a:ext uri="{FF2B5EF4-FFF2-40B4-BE49-F238E27FC236}">
                      <a16:creationId xmlns:a16="http://schemas.microsoft.com/office/drawing/2014/main" id="{02EA26C0-28B1-B19E-3CEA-50AAD717A22C}"/>
                    </a:ext>
                  </a:extLst>
                </p:cNvPr>
                <p:cNvSpPr txBox="1"/>
                <p:nvPr/>
              </p:nvSpPr>
              <p:spPr>
                <a:xfrm>
                  <a:off x="544642" y="2126104"/>
                  <a:ext cx="509666" cy="344344"/>
                </a:xfrm>
                <a:prstGeom prst="rect">
                  <a:avLst/>
                </a:prstGeom>
                <a:noFill/>
              </p:spPr>
              <p:txBody>
                <a:bodyPr wrap="square" rtlCol="0">
                  <a:spAutoFit/>
                </a:bodyPr>
                <a:lstStyle/>
                <a:p>
                  <a:r>
                    <a:rPr lang="en-US" sz="1400" dirty="0">
                      <a:solidFill>
                        <a:schemeClr val="bg1"/>
                      </a:solidFill>
                    </a:rPr>
                    <a:t>R3</a:t>
                  </a:r>
                </a:p>
              </p:txBody>
            </p:sp>
            <p:sp>
              <p:nvSpPr>
                <p:cNvPr id="8" name="Oval 7">
                  <a:extLst>
                    <a:ext uri="{FF2B5EF4-FFF2-40B4-BE49-F238E27FC236}">
                      <a16:creationId xmlns:a16="http://schemas.microsoft.com/office/drawing/2014/main" id="{BD52D6DC-0AE4-6707-DE88-EA8F21DF8939}"/>
                    </a:ext>
                  </a:extLst>
                </p:cNvPr>
                <p:cNvSpPr/>
                <p:nvPr/>
              </p:nvSpPr>
              <p:spPr>
                <a:xfrm rot="18999603">
                  <a:off x="921896" y="2398426"/>
                  <a:ext cx="284814" cy="547142"/>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BF0F04-C560-ECEE-CDA9-E7F4E1788C22}"/>
                    </a:ext>
                  </a:extLst>
                </p:cNvPr>
                <p:cNvSpPr txBox="1"/>
                <p:nvPr/>
              </p:nvSpPr>
              <p:spPr>
                <a:xfrm rot="2394085">
                  <a:off x="437288" y="2904897"/>
                  <a:ext cx="1266636" cy="425408"/>
                </a:xfrm>
                <a:prstGeom prst="rect">
                  <a:avLst/>
                </a:prstGeom>
                <a:noFill/>
              </p:spPr>
              <p:txBody>
                <a:bodyPr wrap="square" rtlCol="0">
                  <a:spAutoFit/>
                </a:bodyPr>
                <a:lstStyle/>
                <a:p>
                  <a:r>
                    <a:rPr lang="en-US" sz="1050" dirty="0">
                      <a:solidFill>
                        <a:srgbClr val="FFFF00"/>
                      </a:solidFill>
                      <a:effectLst/>
                      <a:latin typeface="ArialUnicodeMS" panose="020B0604020202020204" pitchFamily="34" charset="-128"/>
                      <a:ea typeface="ArialUnicodeMS" panose="020B0604020202020204" pitchFamily="34" charset="-128"/>
                    </a:rPr>
                    <a:t>Hectocotylus </a:t>
                  </a:r>
                  <a:endParaRPr lang="en-US" sz="700" dirty="0">
                    <a:solidFill>
                      <a:srgbClr val="FFFF00"/>
                    </a:solidFill>
                  </a:endParaRPr>
                </a:p>
                <a:p>
                  <a:endParaRPr lang="en-US" sz="700" dirty="0">
                    <a:solidFill>
                      <a:srgbClr val="FFFF00"/>
                    </a:solidFill>
                  </a:endParaRPr>
                </a:p>
              </p:txBody>
            </p:sp>
            <p:sp>
              <p:nvSpPr>
                <p:cNvPr id="10" name="TextBox 9">
                  <a:extLst>
                    <a:ext uri="{FF2B5EF4-FFF2-40B4-BE49-F238E27FC236}">
                      <a16:creationId xmlns:a16="http://schemas.microsoft.com/office/drawing/2014/main" id="{FDC00F9E-9780-8F7D-135C-74711A38E167}"/>
                    </a:ext>
                  </a:extLst>
                </p:cNvPr>
                <p:cNvSpPr txBox="1"/>
                <p:nvPr/>
              </p:nvSpPr>
              <p:spPr>
                <a:xfrm>
                  <a:off x="982871" y="1599896"/>
                  <a:ext cx="509666" cy="344344"/>
                </a:xfrm>
                <a:prstGeom prst="rect">
                  <a:avLst/>
                </a:prstGeom>
                <a:noFill/>
              </p:spPr>
              <p:txBody>
                <a:bodyPr wrap="square" rtlCol="0">
                  <a:spAutoFit/>
                </a:bodyPr>
                <a:lstStyle/>
                <a:p>
                  <a:r>
                    <a:rPr lang="en-US" sz="1400" dirty="0">
                      <a:solidFill>
                        <a:schemeClr val="bg1"/>
                      </a:solidFill>
                    </a:rPr>
                    <a:t>R4</a:t>
                  </a:r>
                </a:p>
              </p:txBody>
            </p:sp>
            <p:sp>
              <p:nvSpPr>
                <p:cNvPr id="11" name="TextBox 10">
                  <a:extLst>
                    <a:ext uri="{FF2B5EF4-FFF2-40B4-BE49-F238E27FC236}">
                      <a16:creationId xmlns:a16="http://schemas.microsoft.com/office/drawing/2014/main" id="{2E85451C-DA89-E154-8F88-6BB6DA15DF8A}"/>
                    </a:ext>
                  </a:extLst>
                </p:cNvPr>
                <p:cNvSpPr txBox="1"/>
                <p:nvPr/>
              </p:nvSpPr>
              <p:spPr>
                <a:xfrm>
                  <a:off x="2123607" y="1763842"/>
                  <a:ext cx="509666" cy="344344"/>
                </a:xfrm>
                <a:prstGeom prst="rect">
                  <a:avLst/>
                </a:prstGeom>
                <a:noFill/>
              </p:spPr>
              <p:txBody>
                <a:bodyPr wrap="square" rtlCol="0">
                  <a:spAutoFit/>
                </a:bodyPr>
                <a:lstStyle/>
                <a:p>
                  <a:r>
                    <a:rPr lang="en-US" sz="1400" dirty="0">
                      <a:solidFill>
                        <a:schemeClr val="bg1"/>
                      </a:solidFill>
                    </a:rPr>
                    <a:t>L4</a:t>
                  </a:r>
                </a:p>
              </p:txBody>
            </p:sp>
            <p:sp>
              <p:nvSpPr>
                <p:cNvPr id="12" name="TextBox 11">
                  <a:extLst>
                    <a:ext uri="{FF2B5EF4-FFF2-40B4-BE49-F238E27FC236}">
                      <a16:creationId xmlns:a16="http://schemas.microsoft.com/office/drawing/2014/main" id="{F0EE0FDC-D3B0-45CD-68AC-1351DAB37AC8}"/>
                    </a:ext>
                  </a:extLst>
                </p:cNvPr>
                <p:cNvSpPr txBox="1"/>
                <p:nvPr/>
              </p:nvSpPr>
              <p:spPr>
                <a:xfrm>
                  <a:off x="2643266" y="1968708"/>
                  <a:ext cx="509666" cy="344344"/>
                </a:xfrm>
                <a:prstGeom prst="rect">
                  <a:avLst/>
                </a:prstGeom>
                <a:noFill/>
              </p:spPr>
              <p:txBody>
                <a:bodyPr wrap="square" rtlCol="0">
                  <a:spAutoFit/>
                </a:bodyPr>
                <a:lstStyle/>
                <a:p>
                  <a:r>
                    <a:rPr lang="en-US" sz="1400">
                      <a:solidFill>
                        <a:schemeClr val="bg1"/>
                      </a:solidFill>
                    </a:rPr>
                    <a:t>L3</a:t>
                  </a:r>
                  <a:endParaRPr lang="en-US" sz="1400" dirty="0">
                    <a:solidFill>
                      <a:schemeClr val="bg1"/>
                    </a:solidFill>
                  </a:endParaRPr>
                </a:p>
              </p:txBody>
            </p:sp>
            <p:sp>
              <p:nvSpPr>
                <p:cNvPr id="13" name="TextBox 12">
                  <a:extLst>
                    <a:ext uri="{FF2B5EF4-FFF2-40B4-BE49-F238E27FC236}">
                      <a16:creationId xmlns:a16="http://schemas.microsoft.com/office/drawing/2014/main" id="{11366629-52C2-B431-11CC-1B813EABBA1F}"/>
                    </a:ext>
                  </a:extLst>
                </p:cNvPr>
                <p:cNvSpPr txBox="1"/>
                <p:nvPr/>
              </p:nvSpPr>
              <p:spPr>
                <a:xfrm>
                  <a:off x="2938074" y="2698229"/>
                  <a:ext cx="509666" cy="344344"/>
                </a:xfrm>
                <a:prstGeom prst="rect">
                  <a:avLst/>
                </a:prstGeom>
                <a:noFill/>
              </p:spPr>
              <p:txBody>
                <a:bodyPr wrap="square" rtlCol="0">
                  <a:spAutoFit/>
                </a:bodyPr>
                <a:lstStyle/>
                <a:p>
                  <a:r>
                    <a:rPr lang="en-US" sz="1400" dirty="0">
                      <a:solidFill>
                        <a:schemeClr val="bg1"/>
                      </a:solidFill>
                    </a:rPr>
                    <a:t>L2</a:t>
                  </a:r>
                </a:p>
              </p:txBody>
            </p:sp>
            <p:sp>
              <p:nvSpPr>
                <p:cNvPr id="14" name="TextBox 13">
                  <a:extLst>
                    <a:ext uri="{FF2B5EF4-FFF2-40B4-BE49-F238E27FC236}">
                      <a16:creationId xmlns:a16="http://schemas.microsoft.com/office/drawing/2014/main" id="{E6B188DB-8EC3-7FB9-7EF0-D0824F3F87FF}"/>
                    </a:ext>
                  </a:extLst>
                </p:cNvPr>
                <p:cNvSpPr txBox="1"/>
                <p:nvPr/>
              </p:nvSpPr>
              <p:spPr>
                <a:xfrm>
                  <a:off x="2858126" y="3435245"/>
                  <a:ext cx="509666" cy="344344"/>
                </a:xfrm>
                <a:prstGeom prst="rect">
                  <a:avLst/>
                </a:prstGeom>
                <a:noFill/>
              </p:spPr>
              <p:txBody>
                <a:bodyPr wrap="square" rtlCol="0">
                  <a:spAutoFit/>
                </a:bodyPr>
                <a:lstStyle/>
                <a:p>
                  <a:r>
                    <a:rPr lang="en-US" sz="1400" dirty="0">
                      <a:solidFill>
                        <a:schemeClr val="bg1"/>
                      </a:solidFill>
                    </a:rPr>
                    <a:t>L1</a:t>
                  </a:r>
                </a:p>
              </p:txBody>
            </p:sp>
          </p:grpSp>
        </p:grpSp>
        <p:pic>
          <p:nvPicPr>
            <p:cNvPr id="5121" name="Picture 5120" descr="A close up of a rope&#10;&#10;Description automatically generated">
              <a:extLst>
                <a:ext uri="{FF2B5EF4-FFF2-40B4-BE49-F238E27FC236}">
                  <a16:creationId xmlns:a16="http://schemas.microsoft.com/office/drawing/2014/main" id="{B219EC9A-0B77-DC51-9681-D76243D40F33}"/>
                </a:ext>
              </a:extLst>
            </p:cNvPr>
            <p:cNvPicPr>
              <a:picLocks noChangeAspect="1"/>
            </p:cNvPicPr>
            <p:nvPr/>
          </p:nvPicPr>
          <p:blipFill>
            <a:blip r:embed="rId6"/>
            <a:stretch>
              <a:fillRect/>
            </a:stretch>
          </p:blipFill>
          <p:spPr>
            <a:xfrm>
              <a:off x="938996" y="6937254"/>
              <a:ext cx="2451788" cy="759911"/>
            </a:xfrm>
            <a:prstGeom prst="rect">
              <a:avLst/>
            </a:prstGeom>
          </p:spPr>
        </p:pic>
      </p:grpSp>
      <p:sp>
        <p:nvSpPr>
          <p:cNvPr id="34" name="Rectangle 33">
            <a:extLst>
              <a:ext uri="{FF2B5EF4-FFF2-40B4-BE49-F238E27FC236}">
                <a16:creationId xmlns:a16="http://schemas.microsoft.com/office/drawing/2014/main" id="{6E84BCBE-2688-16D4-DC2E-521A61A5A8D9}"/>
              </a:ext>
            </a:extLst>
          </p:cNvPr>
          <p:cNvSpPr/>
          <p:nvPr/>
        </p:nvSpPr>
        <p:spPr>
          <a:xfrm>
            <a:off x="172779" y="483870"/>
            <a:ext cx="2593731" cy="4523135"/>
          </a:xfrm>
          <a:prstGeom prst="rect">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BD18799-6408-0E8F-3B61-64272440F581}"/>
              </a:ext>
            </a:extLst>
          </p:cNvPr>
          <p:cNvSpPr/>
          <p:nvPr/>
        </p:nvSpPr>
        <p:spPr>
          <a:xfrm>
            <a:off x="4788742" y="486137"/>
            <a:ext cx="2866292" cy="4520869"/>
          </a:xfrm>
          <a:prstGeom prst="rect">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87F07F8-58D3-A2E9-5015-794A465CC15E}"/>
              </a:ext>
            </a:extLst>
          </p:cNvPr>
          <p:cNvSpPr/>
          <p:nvPr/>
        </p:nvSpPr>
        <p:spPr>
          <a:xfrm>
            <a:off x="312372" y="681440"/>
            <a:ext cx="309747" cy="309747"/>
          </a:xfrm>
          <a:prstGeom prst="ellipse">
            <a:avLst/>
          </a:prstGeom>
          <a:solidFill>
            <a:srgbClr val="FF000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a:t>
            </a:r>
          </a:p>
        </p:txBody>
      </p:sp>
      <p:sp>
        <p:nvSpPr>
          <p:cNvPr id="45" name="Oval 44">
            <a:extLst>
              <a:ext uri="{FF2B5EF4-FFF2-40B4-BE49-F238E27FC236}">
                <a16:creationId xmlns:a16="http://schemas.microsoft.com/office/drawing/2014/main" id="{68B0B4B4-F032-0E6B-0FC7-CC77EAAE316F}"/>
              </a:ext>
            </a:extLst>
          </p:cNvPr>
          <p:cNvSpPr/>
          <p:nvPr/>
        </p:nvSpPr>
        <p:spPr>
          <a:xfrm>
            <a:off x="310884" y="3196729"/>
            <a:ext cx="309747" cy="309747"/>
          </a:xfrm>
          <a:prstGeom prst="ellipse">
            <a:avLst/>
          </a:prstGeom>
          <a:solidFill>
            <a:srgbClr val="FF000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p>
        </p:txBody>
      </p:sp>
      <p:sp>
        <p:nvSpPr>
          <p:cNvPr id="46" name="Oval 45">
            <a:extLst>
              <a:ext uri="{FF2B5EF4-FFF2-40B4-BE49-F238E27FC236}">
                <a16:creationId xmlns:a16="http://schemas.microsoft.com/office/drawing/2014/main" id="{F2015EC5-7BA4-67C7-743D-801C8249890D}"/>
              </a:ext>
            </a:extLst>
          </p:cNvPr>
          <p:cNvSpPr/>
          <p:nvPr/>
        </p:nvSpPr>
        <p:spPr>
          <a:xfrm>
            <a:off x="2951068" y="568120"/>
            <a:ext cx="309747" cy="309747"/>
          </a:xfrm>
          <a:prstGeom prst="ellipse">
            <a:avLst/>
          </a:prstGeom>
          <a:solidFill>
            <a:srgbClr val="FF000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
            </a:r>
          </a:p>
        </p:txBody>
      </p:sp>
      <p:sp>
        <p:nvSpPr>
          <p:cNvPr id="47" name="Oval 46">
            <a:extLst>
              <a:ext uri="{FF2B5EF4-FFF2-40B4-BE49-F238E27FC236}">
                <a16:creationId xmlns:a16="http://schemas.microsoft.com/office/drawing/2014/main" id="{794458E5-956C-80B5-280F-0EEA8DC63F3B}"/>
              </a:ext>
            </a:extLst>
          </p:cNvPr>
          <p:cNvSpPr/>
          <p:nvPr/>
        </p:nvSpPr>
        <p:spPr>
          <a:xfrm>
            <a:off x="4862116" y="538849"/>
            <a:ext cx="309747" cy="309747"/>
          </a:xfrm>
          <a:prstGeom prst="ellipse">
            <a:avLst/>
          </a:prstGeom>
          <a:solidFill>
            <a:srgbClr val="FF000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a:t>
            </a:r>
          </a:p>
        </p:txBody>
      </p:sp>
      <p:sp>
        <p:nvSpPr>
          <p:cNvPr id="49" name="TextBox 48">
            <a:extLst>
              <a:ext uri="{FF2B5EF4-FFF2-40B4-BE49-F238E27FC236}">
                <a16:creationId xmlns:a16="http://schemas.microsoft.com/office/drawing/2014/main" id="{568726DB-6D76-EC2C-A1CA-6E939413DFD1}"/>
              </a:ext>
            </a:extLst>
          </p:cNvPr>
          <p:cNvSpPr txBox="1"/>
          <p:nvPr/>
        </p:nvSpPr>
        <p:spPr>
          <a:xfrm>
            <a:off x="211666" y="5286676"/>
            <a:ext cx="7081444" cy="2257349"/>
          </a:xfrm>
          <a:prstGeom prst="rect">
            <a:avLst/>
          </a:prstGeom>
          <a:noFill/>
        </p:spPr>
        <p:txBody>
          <a:bodyPr wrap="square" rtlCol="0">
            <a:spAutoFit/>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Figure 1. Male octopus hold their hectocotylus closer to their body than other arms. </a:t>
            </a:r>
            <a:r>
              <a:rPr lang="en-US" sz="1200" dirty="0">
                <a:effectLst/>
                <a:latin typeface="Calibri" panose="020F0502020204030204" pitchFamily="34" charset="0"/>
                <a:ea typeface="Calibri" panose="020F0502020204030204" pitchFamily="34" charset="0"/>
                <a:cs typeface="Times New Roman" panose="02020603050405020304" pitchFamily="18" charset="0"/>
              </a:rPr>
              <a:t>Visual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comparison of the third to the right arm tip area distributions of male and female octopus while octopus moved across the center of the aquaria. </a:t>
            </a:r>
            <a:r>
              <a:rPr lang="en-US" sz="1200" dirty="0">
                <a:effectLst/>
                <a:latin typeface="Calibri" panose="020F0502020204030204" pitchFamily="34" charset="0"/>
                <a:ea typeface="Calibri" panose="020F0502020204030204" pitchFamily="34" charset="0"/>
                <a:cs typeface="Times New Roman" panose="02020603050405020304" pitchFamily="18" charset="0"/>
              </a:rPr>
              <a:t>(a.) A male octopus viewed from above in the behavior recording aquarium. Standard naming convention for octopus arms is used, right  arms R1-4 and left arms L1-4 are shown. The hectocotylus is highlighted in yellow. (b.) Dissected and fixed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Octopus rubescens </a:t>
            </a:r>
            <a:r>
              <a:rPr lang="en-US" sz="1200" dirty="0">
                <a:effectLst/>
                <a:latin typeface="Calibri" panose="020F0502020204030204" pitchFamily="34" charset="0"/>
                <a:ea typeface="Calibri" panose="020F0502020204030204" pitchFamily="34" charset="0"/>
                <a:cs typeface="Times New Roman" panose="02020603050405020304" pitchFamily="18" charset="0"/>
              </a:rPr>
              <a:t>hectocotylus showing the arm tip specialization for reproduction. (c.) Unspecialized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O. rubescens </a:t>
            </a:r>
            <a:r>
              <a:rPr lang="en-US" sz="1200" dirty="0">
                <a:effectLst/>
                <a:latin typeface="Calibri" panose="020F0502020204030204" pitchFamily="34" charset="0"/>
                <a:ea typeface="Calibri" panose="020F0502020204030204" pitchFamily="34" charset="0"/>
                <a:cs typeface="Times New Roman" panose="02020603050405020304" pitchFamily="18" charset="0"/>
              </a:rPr>
              <a:t>arm tip. (d. &amp; e.) All annotations were rotated into the octopus frame of reference and oriented perpendicular to the left and right eye axis. Sample size (n) for each sex is the number of annotated images (see Methods for details); sample size (N) is the number of individuals of each sex for which data was annotated to train the model. The third to the right arm (R3) is shown in red. (d.) The combined 90% kernel density estimation (90%KDE) contour of arm tips in the expert annotated training set for DeepLabCut. (e.) The individual 90%KDE for of arm tips  for each octopus.</a:t>
            </a:r>
          </a:p>
        </p:txBody>
      </p:sp>
      <p:pic>
        <p:nvPicPr>
          <p:cNvPr id="53" name="Picture 52" descr="A black and red lines on a white background&#10;&#10;Description automatically generated">
            <a:extLst>
              <a:ext uri="{FF2B5EF4-FFF2-40B4-BE49-F238E27FC236}">
                <a16:creationId xmlns:a16="http://schemas.microsoft.com/office/drawing/2014/main" id="{B82275ED-71BE-E645-AD52-53027E59879F}"/>
              </a:ext>
            </a:extLst>
          </p:cNvPr>
          <p:cNvPicPr>
            <a:picLocks noChangeAspect="1"/>
          </p:cNvPicPr>
          <p:nvPr/>
        </p:nvPicPr>
        <p:blipFill>
          <a:blip r:embed="rId7"/>
          <a:stretch>
            <a:fillRect/>
          </a:stretch>
        </p:blipFill>
        <p:spPr>
          <a:xfrm>
            <a:off x="2932091" y="1142073"/>
            <a:ext cx="1742842" cy="3765594"/>
          </a:xfrm>
          <a:prstGeom prst="rect">
            <a:avLst/>
          </a:prstGeom>
        </p:spPr>
      </p:pic>
      <p:sp>
        <p:nvSpPr>
          <p:cNvPr id="35" name="Rectangle 34">
            <a:extLst>
              <a:ext uri="{FF2B5EF4-FFF2-40B4-BE49-F238E27FC236}">
                <a16:creationId xmlns:a16="http://schemas.microsoft.com/office/drawing/2014/main" id="{82351C37-AF85-301D-46CF-367058B01DCD}"/>
              </a:ext>
            </a:extLst>
          </p:cNvPr>
          <p:cNvSpPr/>
          <p:nvPr/>
        </p:nvSpPr>
        <p:spPr>
          <a:xfrm>
            <a:off x="2866156" y="483870"/>
            <a:ext cx="1834662" cy="4523135"/>
          </a:xfrm>
          <a:prstGeom prst="rect">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a:extLst>
              <a:ext uri="{FF2B5EF4-FFF2-40B4-BE49-F238E27FC236}">
                <a16:creationId xmlns:a16="http://schemas.microsoft.com/office/drawing/2014/main" id="{701D592E-08E7-8698-27E6-41F86EA553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3872422" y="609312"/>
            <a:ext cx="756873" cy="552814"/>
          </a:xfrm>
          <a:prstGeom prst="rect">
            <a:avLst/>
          </a:prstGeom>
          <a:noFill/>
          <a:extLst>
            <a:ext uri="{909E8E84-426E-40DD-AFC4-6F175D3DCCD1}">
              <a14:hiddenFill xmlns:a14="http://schemas.microsoft.com/office/drawing/2010/main">
                <a:solidFill>
                  <a:srgbClr val="FFFFFF"/>
                </a:solidFill>
              </a14:hiddenFill>
            </a:ext>
          </a:extLst>
        </p:spPr>
      </p:pic>
      <p:sp>
        <p:nvSpPr>
          <p:cNvPr id="5125" name="Oval 5124">
            <a:extLst>
              <a:ext uri="{FF2B5EF4-FFF2-40B4-BE49-F238E27FC236}">
                <a16:creationId xmlns:a16="http://schemas.microsoft.com/office/drawing/2014/main" id="{4996A11E-DD2A-C59F-4B68-F50B41168D07}"/>
              </a:ext>
            </a:extLst>
          </p:cNvPr>
          <p:cNvSpPr/>
          <p:nvPr/>
        </p:nvSpPr>
        <p:spPr>
          <a:xfrm>
            <a:off x="312813" y="4147782"/>
            <a:ext cx="309747" cy="309747"/>
          </a:xfrm>
          <a:prstGeom prst="ellipse">
            <a:avLst/>
          </a:prstGeom>
          <a:solidFill>
            <a:srgbClr val="FF000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p>
        </p:txBody>
      </p:sp>
      <p:cxnSp>
        <p:nvCxnSpPr>
          <p:cNvPr id="5129" name="Straight Connector 5128">
            <a:extLst>
              <a:ext uri="{FF2B5EF4-FFF2-40B4-BE49-F238E27FC236}">
                <a16:creationId xmlns:a16="http://schemas.microsoft.com/office/drawing/2014/main" id="{6A20C817-5909-5261-2CEC-10711ADFC7EE}"/>
              </a:ext>
            </a:extLst>
          </p:cNvPr>
          <p:cNvCxnSpPr>
            <a:cxnSpLocks/>
          </p:cNvCxnSpPr>
          <p:nvPr/>
        </p:nvCxnSpPr>
        <p:spPr>
          <a:xfrm>
            <a:off x="5683169" y="1226916"/>
            <a:ext cx="0" cy="32640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945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29E4D8-C8D2-DCCE-A69C-3AC476E3FB45}"/>
              </a:ext>
            </a:extLst>
          </p:cNvPr>
          <p:cNvGrpSpPr/>
          <p:nvPr/>
        </p:nvGrpSpPr>
        <p:grpSpPr>
          <a:xfrm>
            <a:off x="-23972" y="403413"/>
            <a:ext cx="7688796" cy="2671481"/>
            <a:chOff x="-23972" y="403413"/>
            <a:chExt cx="7688796" cy="2671481"/>
          </a:xfrm>
        </p:grpSpPr>
        <p:pic>
          <p:nvPicPr>
            <p:cNvPr id="1026" name="Picture 2">
              <a:extLst>
                <a:ext uri="{FF2B5EF4-FFF2-40B4-BE49-F238E27FC236}">
                  <a16:creationId xmlns:a16="http://schemas.microsoft.com/office/drawing/2014/main" id="{1839415F-92FB-525A-3352-46F808A3B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8634" y="794397"/>
              <a:ext cx="3906492" cy="224017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5410C60D-E229-D09B-B507-D0CEF3FBE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2" y="748752"/>
              <a:ext cx="3640901" cy="227625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49FCB72-EB02-653D-8665-987B14E39635}"/>
                </a:ext>
              </a:extLst>
            </p:cNvPr>
            <p:cNvSpPr/>
            <p:nvPr/>
          </p:nvSpPr>
          <p:spPr>
            <a:xfrm>
              <a:off x="121455" y="403413"/>
              <a:ext cx="3500285" cy="2671481"/>
            </a:xfrm>
            <a:prstGeom prst="rect">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B6C763-1F89-72CC-7AEC-C67B7D4BAA48}"/>
                </a:ext>
              </a:extLst>
            </p:cNvPr>
            <p:cNvSpPr/>
            <p:nvPr/>
          </p:nvSpPr>
          <p:spPr>
            <a:xfrm>
              <a:off x="3689408" y="403413"/>
              <a:ext cx="3975416" cy="2671481"/>
            </a:xfrm>
            <a:prstGeom prst="rect">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A69FE2C-BB14-9D39-B939-4FB0C5E0653F}"/>
                </a:ext>
              </a:extLst>
            </p:cNvPr>
            <p:cNvSpPr/>
            <p:nvPr/>
          </p:nvSpPr>
          <p:spPr>
            <a:xfrm>
              <a:off x="198296" y="501237"/>
              <a:ext cx="309747" cy="309747"/>
            </a:xfrm>
            <a:prstGeom prst="ellipse">
              <a:avLst/>
            </a:prstGeom>
            <a:solidFill>
              <a:srgbClr val="FF000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a:t>
              </a:r>
            </a:p>
          </p:txBody>
        </p:sp>
        <p:sp>
          <p:nvSpPr>
            <p:cNvPr id="8" name="Oval 7">
              <a:extLst>
                <a:ext uri="{FF2B5EF4-FFF2-40B4-BE49-F238E27FC236}">
                  <a16:creationId xmlns:a16="http://schemas.microsoft.com/office/drawing/2014/main" id="{0DCF095A-2D3D-0C39-5CA0-03E91FD9AE5C}"/>
                </a:ext>
              </a:extLst>
            </p:cNvPr>
            <p:cNvSpPr/>
            <p:nvPr/>
          </p:nvSpPr>
          <p:spPr>
            <a:xfrm>
              <a:off x="3750721" y="502229"/>
              <a:ext cx="309747" cy="309747"/>
            </a:xfrm>
            <a:prstGeom prst="ellipse">
              <a:avLst/>
            </a:prstGeom>
            <a:solidFill>
              <a:srgbClr val="FF000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p>
          </p:txBody>
        </p:sp>
      </p:grpSp>
      <p:sp>
        <p:nvSpPr>
          <p:cNvPr id="10" name="TextBox 9">
            <a:extLst>
              <a:ext uri="{FF2B5EF4-FFF2-40B4-BE49-F238E27FC236}">
                <a16:creationId xmlns:a16="http://schemas.microsoft.com/office/drawing/2014/main" id="{4D8FB1FA-1F0D-0D13-C175-9C3059D119C8}"/>
              </a:ext>
            </a:extLst>
          </p:cNvPr>
          <p:cNvSpPr txBox="1"/>
          <p:nvPr/>
        </p:nvSpPr>
        <p:spPr>
          <a:xfrm>
            <a:off x="150436" y="3322720"/>
            <a:ext cx="7417012" cy="2454967"/>
          </a:xfrm>
          <a:prstGeom prst="rect">
            <a:avLst/>
          </a:prstGeom>
          <a:noFill/>
        </p:spPr>
        <p:txBody>
          <a:bodyPr wrap="square" rtlCol="0">
            <a:spAutoFit/>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Figure 2. Octopus display specialization when comparing arm tip distance and areas between the front, back, and third to the right arm. </a:t>
            </a:r>
            <a:r>
              <a:rPr lang="en-US" sz="1200" dirty="0">
                <a:effectLst/>
                <a:latin typeface="Calibri" panose="020F0502020204030204" pitchFamily="34" charset="0"/>
                <a:ea typeface="Calibri" panose="020F0502020204030204" pitchFamily="34" charset="0"/>
                <a:cs typeface="Times New Roman" panose="02020603050405020304" pitchFamily="18" charset="0"/>
              </a:rPr>
              <a:t>(a.)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Compares distance from arm tip to eyes in unnormalized expert labeled images</a:t>
            </a:r>
            <a:r>
              <a:rPr lang="en-US" sz="1200" dirty="0">
                <a:effectLst/>
                <a:latin typeface="Calibri" panose="020F0502020204030204" pitchFamily="34" charset="0"/>
                <a:ea typeface="Calibri" panose="020F0502020204030204" pitchFamily="34" charset="0"/>
                <a:cs typeface="Times New Roman" panose="02020603050405020304" pitchFamily="18" charset="0"/>
              </a:rPr>
              <a:t>. Sample size (n) for sex is the number of annotated images, sample size (n) for front, back, or R3 is the number of annotated arm tips. Male front arm tips (Front; L2, L1, R1, R2) were closer to their eyes on average than rear arm tips (Back; L3, L4, R4) excluding R3, which was even closer to their body on average than their other rear arms. A similar trend was observed between female Front and Back arms, while the female R3 differed much less in distance to the eyes than males. This small difference was nonetheless significant different because the R3 measurements were taken from a single arm and had a tighter distribution than the combined values in Back.  (b.)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Normalized arm tip to eyes distance (left panel) and 90%KDE areas occupied by arm tips  (right panel) from estimated data (see Methods for details and averaged by individual for each arm tip (sample size (n) ). </a:t>
            </a:r>
            <a:r>
              <a:rPr lang="en-US" sz="1200" dirty="0">
                <a:effectLst/>
                <a:latin typeface="Calibri" panose="020F0502020204030204" pitchFamily="34" charset="0"/>
                <a:ea typeface="Calibri" panose="020F0502020204030204" pitchFamily="34" charset="0"/>
                <a:cs typeface="Times New Roman" panose="02020603050405020304" pitchFamily="18" charset="0"/>
              </a:rPr>
              <a:t>By individual averages were compared to offset the issue of large sample sizes when using pose estimation annotations. Normalization of measures was used because of the significant distribution of individual sizes in the experiment, see Figure 1e. </a:t>
            </a:r>
          </a:p>
        </p:txBody>
      </p:sp>
    </p:spTree>
    <p:extLst>
      <p:ext uri="{BB962C8B-B14F-4D97-AF65-F5344CB8AC3E}">
        <p14:creationId xmlns:p14="http://schemas.microsoft.com/office/powerpoint/2010/main" val="3713733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6075C32-F929-6383-B79A-F250A30F2750}"/>
              </a:ext>
            </a:extLst>
          </p:cNvPr>
          <p:cNvSpPr txBox="1"/>
          <p:nvPr/>
        </p:nvSpPr>
        <p:spPr>
          <a:xfrm>
            <a:off x="321275" y="3842950"/>
            <a:ext cx="6820930" cy="1862113"/>
          </a:xfrm>
          <a:prstGeom prst="rect">
            <a:avLst/>
          </a:prstGeom>
          <a:noFill/>
        </p:spPr>
        <p:txBody>
          <a:bodyPr wrap="square" rtlCol="0">
            <a:spAutoFit/>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Figure 3.</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Male octopuses hold their third to the right arm closer to their body and over a smaller area than female octopuses. </a:t>
            </a:r>
            <a:r>
              <a:rPr lang="en-US" sz="1200" dirty="0">
                <a:effectLst/>
                <a:latin typeface="Calibri" panose="020F0502020204030204" pitchFamily="34" charset="0"/>
                <a:ea typeface="Calibri" panose="020F0502020204030204" pitchFamily="34" charset="0"/>
                <a:cs typeface="Times New Roman" panose="02020603050405020304" pitchFamily="18" charset="0"/>
              </a:rPr>
              <a:t>(a.)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Individual averages of normalized distance from third to the right arm tip (R3) to their eyes and the arm tip 90%KDE area. </a:t>
            </a:r>
            <a:r>
              <a:rPr lang="en-US" sz="1200" dirty="0">
                <a:effectLst/>
                <a:latin typeface="Calibri" panose="020F0502020204030204" pitchFamily="34" charset="0"/>
                <a:ea typeface="Calibri" panose="020F0502020204030204" pitchFamily="34" charset="0"/>
                <a:cs typeface="Times New Roman" panose="02020603050405020304" pitchFamily="18" charset="0"/>
              </a:rPr>
              <a:t>Sample sizes (n) are the number of individuals of each sex compared. (b.)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Size differences between sexes of the sampled octopuses (female=3, male=2) in the annotated data</a:t>
            </a:r>
            <a:r>
              <a:rPr lang="en-US" sz="1200" dirty="0">
                <a:effectLst/>
                <a:latin typeface="Calibri" panose="020F0502020204030204" pitchFamily="34" charset="0"/>
                <a:ea typeface="Calibri" panose="020F0502020204030204" pitchFamily="34" charset="0"/>
                <a:cs typeface="Times New Roman" panose="02020603050405020304" pitchFamily="18" charset="0"/>
              </a:rPr>
              <a:t> (sample size (n) is the number of images annotated). Eye to eye (interocular distance) and eye to mantle tip (mantle length) are common metrics for reporting octopuses size. Lines indicate 90%KDE areas. The male and female octopus size distributions overlap, but the males were a little larger. (c.)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Compares the distance of R3 arm tip to the eyes in unnormalized annotated data</a:t>
            </a:r>
            <a:r>
              <a:rPr lang="en-US" sz="1200" dirty="0">
                <a:effectLst/>
                <a:latin typeface="Calibri" panose="020F0502020204030204" pitchFamily="34" charset="0"/>
                <a:ea typeface="Calibri" panose="020F0502020204030204" pitchFamily="34" charset="0"/>
                <a:cs typeface="Times New Roman" panose="02020603050405020304" pitchFamily="18" charset="0"/>
              </a:rPr>
              <a:t>. Despite the male octopus being slightly larger than the females, the male octopus held R3 closer to their eyes than females. </a:t>
            </a:r>
          </a:p>
        </p:txBody>
      </p:sp>
      <p:grpSp>
        <p:nvGrpSpPr>
          <p:cNvPr id="14" name="Group 13">
            <a:extLst>
              <a:ext uri="{FF2B5EF4-FFF2-40B4-BE49-F238E27FC236}">
                <a16:creationId xmlns:a16="http://schemas.microsoft.com/office/drawing/2014/main" id="{6D12561F-662A-4477-0E18-F2E70E978D9B}"/>
              </a:ext>
            </a:extLst>
          </p:cNvPr>
          <p:cNvGrpSpPr/>
          <p:nvPr/>
        </p:nvGrpSpPr>
        <p:grpSpPr>
          <a:xfrm>
            <a:off x="407200" y="661131"/>
            <a:ext cx="6903369" cy="2935511"/>
            <a:chOff x="308346" y="624061"/>
            <a:chExt cx="6903369" cy="2935511"/>
          </a:xfrm>
        </p:grpSpPr>
        <p:pic>
          <p:nvPicPr>
            <p:cNvPr id="2050" name="Picture 2">
              <a:extLst>
                <a:ext uri="{FF2B5EF4-FFF2-40B4-BE49-F238E27FC236}">
                  <a16:creationId xmlns:a16="http://schemas.microsoft.com/office/drawing/2014/main" id="{CFB9169F-4FB4-0539-8A19-C6765BA7A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487" y="826649"/>
              <a:ext cx="2532345" cy="273209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56221232-E1F5-0C22-EED3-738F62E9E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799" y="709155"/>
              <a:ext cx="1855666" cy="27834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F9819B9-B500-6F04-9907-27F95550A68E}"/>
                </a:ext>
              </a:extLst>
            </p:cNvPr>
            <p:cNvSpPr/>
            <p:nvPr/>
          </p:nvSpPr>
          <p:spPr>
            <a:xfrm>
              <a:off x="308346" y="624061"/>
              <a:ext cx="2656034" cy="2933118"/>
            </a:xfrm>
            <a:prstGeom prst="rect">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41D4B38-7BCC-BAAE-3A3E-3254F2950AB2}"/>
                </a:ext>
              </a:extLst>
            </p:cNvPr>
            <p:cNvSpPr/>
            <p:nvPr/>
          </p:nvSpPr>
          <p:spPr>
            <a:xfrm>
              <a:off x="5152901" y="624061"/>
              <a:ext cx="2058814" cy="2933118"/>
            </a:xfrm>
            <a:prstGeom prst="rect">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261695D-6BF9-BE37-F7F1-B6792EE6DA19}"/>
                </a:ext>
              </a:extLst>
            </p:cNvPr>
            <p:cNvSpPr/>
            <p:nvPr/>
          </p:nvSpPr>
          <p:spPr>
            <a:xfrm>
              <a:off x="391442" y="704360"/>
              <a:ext cx="308894" cy="308894"/>
            </a:xfrm>
            <a:prstGeom prst="ellipse">
              <a:avLst/>
            </a:prstGeom>
            <a:solidFill>
              <a:srgbClr val="FF000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a:t>
              </a:r>
            </a:p>
          </p:txBody>
        </p:sp>
        <p:sp>
          <p:nvSpPr>
            <p:cNvPr id="7" name="Oval 6">
              <a:extLst>
                <a:ext uri="{FF2B5EF4-FFF2-40B4-BE49-F238E27FC236}">
                  <a16:creationId xmlns:a16="http://schemas.microsoft.com/office/drawing/2014/main" id="{28A42AEA-14E3-5333-0B31-C83620A0B4E7}"/>
                </a:ext>
              </a:extLst>
            </p:cNvPr>
            <p:cNvSpPr/>
            <p:nvPr/>
          </p:nvSpPr>
          <p:spPr>
            <a:xfrm>
              <a:off x="5225072" y="689369"/>
              <a:ext cx="299172" cy="299172"/>
            </a:xfrm>
            <a:prstGeom prst="ellipse">
              <a:avLst/>
            </a:prstGeom>
            <a:solidFill>
              <a:srgbClr val="FF000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p>
          </p:txBody>
        </p:sp>
        <p:grpSp>
          <p:nvGrpSpPr>
            <p:cNvPr id="13" name="Group 12">
              <a:extLst>
                <a:ext uri="{FF2B5EF4-FFF2-40B4-BE49-F238E27FC236}">
                  <a16:creationId xmlns:a16="http://schemas.microsoft.com/office/drawing/2014/main" id="{48C6E08F-152E-D493-CAFE-193A2B246D6D}"/>
                </a:ext>
              </a:extLst>
            </p:cNvPr>
            <p:cNvGrpSpPr/>
            <p:nvPr/>
          </p:nvGrpSpPr>
          <p:grpSpPr>
            <a:xfrm>
              <a:off x="3047726" y="630195"/>
              <a:ext cx="2014152" cy="2929377"/>
              <a:chOff x="3047726" y="630195"/>
              <a:chExt cx="2014152" cy="2929377"/>
            </a:xfrm>
          </p:grpSpPr>
          <p:pic>
            <p:nvPicPr>
              <p:cNvPr id="10" name="Picture 3">
                <a:extLst>
                  <a:ext uri="{FF2B5EF4-FFF2-40B4-BE49-F238E27FC236}">
                    <a16:creationId xmlns:a16="http://schemas.microsoft.com/office/drawing/2014/main" id="{DF174075-0C6C-E397-FC26-BC91A8708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8235" y="1036638"/>
                <a:ext cx="1749323" cy="22735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6DAA468-ECFD-E7CE-C7EB-F6B8BFB58C46}"/>
                  </a:ext>
                </a:extLst>
              </p:cNvPr>
              <p:cNvSpPr/>
              <p:nvPr/>
            </p:nvSpPr>
            <p:spPr>
              <a:xfrm>
                <a:off x="3047726" y="630195"/>
                <a:ext cx="2014152" cy="2929377"/>
              </a:xfrm>
              <a:prstGeom prst="rect">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1F744EA-C3C3-45E0-BB23-C247D88AEEF6}"/>
                  </a:ext>
                </a:extLst>
              </p:cNvPr>
              <p:cNvSpPr/>
              <p:nvPr/>
            </p:nvSpPr>
            <p:spPr>
              <a:xfrm>
                <a:off x="3126610" y="699063"/>
                <a:ext cx="309747" cy="309747"/>
              </a:xfrm>
              <a:prstGeom prst="ellipse">
                <a:avLst/>
              </a:prstGeom>
              <a:solidFill>
                <a:srgbClr val="FF000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p>
            </p:txBody>
          </p:sp>
        </p:grpSp>
      </p:grpSp>
    </p:spTree>
    <p:extLst>
      <p:ext uri="{BB962C8B-B14F-4D97-AF65-F5344CB8AC3E}">
        <p14:creationId xmlns:p14="http://schemas.microsoft.com/office/powerpoint/2010/main" val="523829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6A92B1E-6E04-D7F3-02AE-96E3989B4DD0}"/>
              </a:ext>
            </a:extLst>
          </p:cNvPr>
          <p:cNvSpPr txBox="1"/>
          <p:nvPr/>
        </p:nvSpPr>
        <p:spPr>
          <a:xfrm>
            <a:off x="136400" y="4574497"/>
            <a:ext cx="7416305" cy="1071640"/>
          </a:xfrm>
          <a:prstGeom prst="rect">
            <a:avLst/>
          </a:prstGeom>
          <a:noFill/>
        </p:spPr>
        <p:txBody>
          <a:bodyPr wrap="square" rtlCol="0">
            <a:spAutoFit/>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Figure 4. Raw (a. left) and normalized (b. right) arm tip distances (top) and 90%KDE (bottom) averaged by individuals show differences between sexes and body axes.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All plots use DeepLabCut estimated data. </a:t>
            </a:r>
            <a:r>
              <a:rPr lang="en-US" sz="1200" dirty="0">
                <a:effectLst/>
                <a:latin typeface="Calibri" panose="020F0502020204030204" pitchFamily="34" charset="0"/>
                <a:ea typeface="Calibri" panose="020F0502020204030204" pitchFamily="34" charset="0"/>
                <a:cs typeface="Times New Roman" panose="02020603050405020304" pitchFamily="18" charset="0"/>
              </a:rPr>
              <a:t>Sample size (n) is the number of female and males compared (Females = 4, Males = 8). The effects of normalization are especially apparent in comparing raw arm tip distances, with smaller interquartile ranges, and greater separation between R3 and the other arms after normalization.</a:t>
            </a:r>
          </a:p>
        </p:txBody>
      </p:sp>
      <p:pic>
        <p:nvPicPr>
          <p:cNvPr id="19" name="Picture 18">
            <a:extLst>
              <a:ext uri="{FF2B5EF4-FFF2-40B4-BE49-F238E27FC236}">
                <a16:creationId xmlns:a16="http://schemas.microsoft.com/office/drawing/2014/main" id="{14E7F5FC-681F-7B89-E974-25B086564673}"/>
              </a:ext>
            </a:extLst>
          </p:cNvPr>
          <p:cNvPicPr>
            <a:picLocks noChangeAspect="1"/>
          </p:cNvPicPr>
          <p:nvPr/>
        </p:nvPicPr>
        <p:blipFill>
          <a:blip r:embed="rId2"/>
          <a:srcRect/>
          <a:stretch/>
        </p:blipFill>
        <p:spPr>
          <a:xfrm>
            <a:off x="308759" y="817913"/>
            <a:ext cx="7208322" cy="3604161"/>
          </a:xfrm>
          <a:prstGeom prst="rect">
            <a:avLst/>
          </a:prstGeom>
        </p:spPr>
      </p:pic>
      <p:sp>
        <p:nvSpPr>
          <p:cNvPr id="20" name="Rectangle 19">
            <a:extLst>
              <a:ext uri="{FF2B5EF4-FFF2-40B4-BE49-F238E27FC236}">
                <a16:creationId xmlns:a16="http://schemas.microsoft.com/office/drawing/2014/main" id="{0BEF167A-5208-CC87-3C07-6002E3C0ABCA}"/>
              </a:ext>
            </a:extLst>
          </p:cNvPr>
          <p:cNvSpPr/>
          <p:nvPr/>
        </p:nvSpPr>
        <p:spPr>
          <a:xfrm>
            <a:off x="145943" y="601754"/>
            <a:ext cx="3737288" cy="3732739"/>
          </a:xfrm>
          <a:prstGeom prst="rect">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58F4CBC-690A-2DE5-FCA9-09B7B4F209FB}"/>
              </a:ext>
            </a:extLst>
          </p:cNvPr>
          <p:cNvSpPr/>
          <p:nvPr/>
        </p:nvSpPr>
        <p:spPr>
          <a:xfrm>
            <a:off x="3940110" y="599775"/>
            <a:ext cx="3737288" cy="3732739"/>
          </a:xfrm>
          <a:prstGeom prst="rect">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077F8A0-2C2E-FBA7-4F62-32EC5D046EFD}"/>
              </a:ext>
            </a:extLst>
          </p:cNvPr>
          <p:cNvSpPr/>
          <p:nvPr/>
        </p:nvSpPr>
        <p:spPr>
          <a:xfrm>
            <a:off x="252790" y="693928"/>
            <a:ext cx="308894" cy="308894"/>
          </a:xfrm>
          <a:prstGeom prst="ellipse">
            <a:avLst/>
          </a:prstGeom>
          <a:solidFill>
            <a:srgbClr val="FF000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a:t>
            </a:r>
          </a:p>
        </p:txBody>
      </p:sp>
      <p:sp>
        <p:nvSpPr>
          <p:cNvPr id="23" name="Oval 22">
            <a:extLst>
              <a:ext uri="{FF2B5EF4-FFF2-40B4-BE49-F238E27FC236}">
                <a16:creationId xmlns:a16="http://schemas.microsoft.com/office/drawing/2014/main" id="{EBF30270-16DE-5F35-A85A-B7A73D197C2C}"/>
              </a:ext>
            </a:extLst>
          </p:cNvPr>
          <p:cNvSpPr/>
          <p:nvPr/>
        </p:nvSpPr>
        <p:spPr>
          <a:xfrm>
            <a:off x="4039039" y="691948"/>
            <a:ext cx="308894" cy="308894"/>
          </a:xfrm>
          <a:prstGeom prst="ellipse">
            <a:avLst/>
          </a:prstGeom>
          <a:solidFill>
            <a:srgbClr val="FF000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p>
        </p:txBody>
      </p:sp>
      <p:pic>
        <p:nvPicPr>
          <p:cNvPr id="25" name="Picture 24" descr="A blue and orange lines with black letters&#10;&#10;Description automatically generated">
            <a:extLst>
              <a:ext uri="{FF2B5EF4-FFF2-40B4-BE49-F238E27FC236}">
                <a16:creationId xmlns:a16="http://schemas.microsoft.com/office/drawing/2014/main" id="{26B8E40E-8A81-E5C0-B257-E07EF54297F5}"/>
              </a:ext>
            </a:extLst>
          </p:cNvPr>
          <p:cNvPicPr>
            <a:picLocks noChangeAspect="1"/>
          </p:cNvPicPr>
          <p:nvPr/>
        </p:nvPicPr>
        <p:blipFill>
          <a:blip r:embed="rId3"/>
          <a:stretch>
            <a:fillRect/>
          </a:stretch>
        </p:blipFill>
        <p:spPr>
          <a:xfrm>
            <a:off x="3280856" y="753034"/>
            <a:ext cx="408315" cy="547866"/>
          </a:xfrm>
          <a:prstGeom prst="rect">
            <a:avLst/>
          </a:prstGeom>
        </p:spPr>
      </p:pic>
    </p:spTree>
    <p:extLst>
      <p:ext uri="{BB962C8B-B14F-4D97-AF65-F5344CB8AC3E}">
        <p14:creationId xmlns:p14="http://schemas.microsoft.com/office/powerpoint/2010/main" val="3297952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25F60B-B0B9-293D-BE86-8D99DB1C4A3C}"/>
              </a:ext>
            </a:extLst>
          </p:cNvPr>
          <p:cNvGrpSpPr/>
          <p:nvPr/>
        </p:nvGrpSpPr>
        <p:grpSpPr>
          <a:xfrm>
            <a:off x="333632" y="696921"/>
            <a:ext cx="7202855" cy="4776452"/>
            <a:chOff x="345989" y="857559"/>
            <a:chExt cx="7202855" cy="4776452"/>
          </a:xfrm>
        </p:grpSpPr>
        <p:grpSp>
          <p:nvGrpSpPr>
            <p:cNvPr id="19" name="Group 18">
              <a:extLst>
                <a:ext uri="{FF2B5EF4-FFF2-40B4-BE49-F238E27FC236}">
                  <a16:creationId xmlns:a16="http://schemas.microsoft.com/office/drawing/2014/main" id="{5BE840F2-CD64-20AF-9573-DBDCD9139728}"/>
                </a:ext>
              </a:extLst>
            </p:cNvPr>
            <p:cNvGrpSpPr/>
            <p:nvPr/>
          </p:nvGrpSpPr>
          <p:grpSpPr>
            <a:xfrm>
              <a:off x="345989" y="857559"/>
              <a:ext cx="7202855" cy="3507011"/>
              <a:chOff x="2384579" y="808133"/>
              <a:chExt cx="5151908" cy="2508422"/>
            </a:xfrm>
          </p:grpSpPr>
          <p:pic>
            <p:nvPicPr>
              <p:cNvPr id="5" name="Picture 4">
                <a:extLst>
                  <a:ext uri="{FF2B5EF4-FFF2-40B4-BE49-F238E27FC236}">
                    <a16:creationId xmlns:a16="http://schemas.microsoft.com/office/drawing/2014/main" id="{2F53DE9C-95C0-862A-D207-2AC9BBFDED75}"/>
                  </a:ext>
                </a:extLst>
              </p:cNvPr>
              <p:cNvPicPr>
                <a:picLocks noChangeAspect="1"/>
              </p:cNvPicPr>
              <p:nvPr/>
            </p:nvPicPr>
            <p:blipFill>
              <a:blip r:embed="rId2"/>
              <a:srcRect/>
              <a:stretch/>
            </p:blipFill>
            <p:spPr>
              <a:xfrm>
                <a:off x="2585104" y="885267"/>
                <a:ext cx="4767938" cy="2383969"/>
              </a:xfrm>
              <a:prstGeom prst="rect">
                <a:avLst/>
              </a:prstGeom>
            </p:spPr>
          </p:pic>
          <p:sp>
            <p:nvSpPr>
              <p:cNvPr id="11" name="Rectangle 10">
                <a:extLst>
                  <a:ext uri="{FF2B5EF4-FFF2-40B4-BE49-F238E27FC236}">
                    <a16:creationId xmlns:a16="http://schemas.microsoft.com/office/drawing/2014/main" id="{71D7FA14-4E07-06EA-E8B4-CA91187D9EA5}"/>
                  </a:ext>
                </a:extLst>
              </p:cNvPr>
              <p:cNvSpPr/>
              <p:nvPr/>
            </p:nvSpPr>
            <p:spPr>
              <a:xfrm>
                <a:off x="2384579" y="808133"/>
                <a:ext cx="5151908" cy="2508422"/>
              </a:xfrm>
              <a:prstGeom prst="rect">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Oval 13">
              <a:extLst>
                <a:ext uri="{FF2B5EF4-FFF2-40B4-BE49-F238E27FC236}">
                  <a16:creationId xmlns:a16="http://schemas.microsoft.com/office/drawing/2014/main" id="{665C7720-BE41-CCEC-24FF-206CA7EF79A3}"/>
                </a:ext>
              </a:extLst>
            </p:cNvPr>
            <p:cNvSpPr/>
            <p:nvPr/>
          </p:nvSpPr>
          <p:spPr>
            <a:xfrm>
              <a:off x="425860" y="955998"/>
              <a:ext cx="309747" cy="309747"/>
            </a:xfrm>
            <a:prstGeom prst="ellipse">
              <a:avLst/>
            </a:prstGeom>
            <a:solidFill>
              <a:srgbClr val="FF000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a:t>
              </a:r>
            </a:p>
          </p:txBody>
        </p:sp>
        <p:grpSp>
          <p:nvGrpSpPr>
            <p:cNvPr id="17" name="Group 16">
              <a:extLst>
                <a:ext uri="{FF2B5EF4-FFF2-40B4-BE49-F238E27FC236}">
                  <a16:creationId xmlns:a16="http://schemas.microsoft.com/office/drawing/2014/main" id="{D313A93A-B22A-771D-FA25-20E60EE0EC47}"/>
                </a:ext>
              </a:extLst>
            </p:cNvPr>
            <p:cNvGrpSpPr/>
            <p:nvPr/>
          </p:nvGrpSpPr>
          <p:grpSpPr>
            <a:xfrm>
              <a:off x="345989" y="4445138"/>
              <a:ext cx="7202854" cy="1188873"/>
              <a:chOff x="333632" y="3382457"/>
              <a:chExt cx="7202854" cy="1188873"/>
            </a:xfrm>
          </p:grpSpPr>
          <p:pic>
            <p:nvPicPr>
              <p:cNvPr id="9" name="Picture 8" descr="A graph with numbers and a line&#10;&#10;Description automatically generated">
                <a:extLst>
                  <a:ext uri="{FF2B5EF4-FFF2-40B4-BE49-F238E27FC236}">
                    <a16:creationId xmlns:a16="http://schemas.microsoft.com/office/drawing/2014/main" id="{869A4DD3-38A3-18F3-543B-8ABC679483CC}"/>
                  </a:ext>
                </a:extLst>
              </p:cNvPr>
              <p:cNvPicPr>
                <a:picLocks noChangeAspect="1"/>
              </p:cNvPicPr>
              <p:nvPr/>
            </p:nvPicPr>
            <p:blipFill>
              <a:blip r:embed="rId3"/>
              <a:stretch>
                <a:fillRect/>
              </a:stretch>
            </p:blipFill>
            <p:spPr>
              <a:xfrm>
                <a:off x="694645" y="3427128"/>
                <a:ext cx="6811861" cy="1135310"/>
              </a:xfrm>
              <a:prstGeom prst="rect">
                <a:avLst/>
              </a:prstGeom>
            </p:spPr>
          </p:pic>
          <p:sp>
            <p:nvSpPr>
              <p:cNvPr id="12" name="Rectangle 11">
                <a:extLst>
                  <a:ext uri="{FF2B5EF4-FFF2-40B4-BE49-F238E27FC236}">
                    <a16:creationId xmlns:a16="http://schemas.microsoft.com/office/drawing/2014/main" id="{32ED4969-C430-0716-2E49-5BA34A7DB4A0}"/>
                  </a:ext>
                </a:extLst>
              </p:cNvPr>
              <p:cNvSpPr/>
              <p:nvPr/>
            </p:nvSpPr>
            <p:spPr>
              <a:xfrm>
                <a:off x="333632" y="3382457"/>
                <a:ext cx="7202854" cy="1188873"/>
              </a:xfrm>
              <a:prstGeom prst="rect">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86ACE7C-F2B3-95D8-B7EC-84D9210C3C6C}"/>
                  </a:ext>
                </a:extLst>
              </p:cNvPr>
              <p:cNvSpPr/>
              <p:nvPr/>
            </p:nvSpPr>
            <p:spPr>
              <a:xfrm>
                <a:off x="428894" y="3461342"/>
                <a:ext cx="309747" cy="309747"/>
              </a:xfrm>
              <a:prstGeom prst="ellipse">
                <a:avLst/>
              </a:prstGeom>
              <a:solidFill>
                <a:srgbClr val="FF000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p>
            </p:txBody>
          </p:sp>
        </p:grpSp>
      </p:grpSp>
      <p:sp>
        <p:nvSpPr>
          <p:cNvPr id="21" name="TextBox 20">
            <a:extLst>
              <a:ext uri="{FF2B5EF4-FFF2-40B4-BE49-F238E27FC236}">
                <a16:creationId xmlns:a16="http://schemas.microsoft.com/office/drawing/2014/main" id="{D8A33BE7-D00B-7551-EC39-8FE7AD27A5E9}"/>
              </a:ext>
            </a:extLst>
          </p:cNvPr>
          <p:cNvSpPr txBox="1"/>
          <p:nvPr/>
        </p:nvSpPr>
        <p:spPr>
          <a:xfrm>
            <a:off x="404734" y="5651292"/>
            <a:ext cx="7015397" cy="3046988"/>
          </a:xfrm>
          <a:prstGeom prst="rect">
            <a:avLst/>
          </a:prstGeom>
          <a:noFill/>
        </p:spPr>
        <p:txBody>
          <a:bodyPr wrap="square" rtlCol="0">
            <a:spAutoFit/>
          </a:bodyPr>
          <a:lstStyle/>
          <a:p>
            <a:r>
              <a:rPr lang="en-US" sz="1200" b="1" dirty="0"/>
              <a:t>Figure 5. </a:t>
            </a:r>
            <a:r>
              <a:rPr lang="en-US" sz="1200" b="1" i="1" dirty="0"/>
              <a:t>Octopus rubescens </a:t>
            </a:r>
            <a:r>
              <a:rPr lang="en-US" sz="1200" b="1" dirty="0"/>
              <a:t>in captivity showed nocturnal patterns of activity. </a:t>
            </a:r>
            <a:r>
              <a:rPr lang="en-US" sz="1200" i="1" dirty="0"/>
              <a:t>Locations of 10 different alert and active octopuses, held at different times, continuously recorded within the aquaria for a total of 66.9 days of observations. </a:t>
            </a:r>
            <a:r>
              <a:rPr lang="en-US" sz="1200" dirty="0"/>
              <a:t>A pair of experimenters exhaustively annotated when the octopus were visibly alert and active or not in the video footage. The large aquaria and relatively low-resolution video footage made pupil dilation unobservable, consequently octopus stationary for long periods regardless of quiescent state were annotated as not alert and active. (b.) </a:t>
            </a:r>
            <a:r>
              <a:rPr lang="en-US" sz="1200" i="1" dirty="0"/>
              <a:t>Raw unfiltered DeepLabCut mean eye locations of alert and active octopus within the aquaria split by hour of day. </a:t>
            </a:r>
            <a:r>
              <a:rPr lang="en-US" sz="1200" dirty="0"/>
              <a:t>The red rectangle within the top left subplot indicates in boundaries of the out in the open region of the aquaria for which arm tip were used for this study. The aquaria had an automated slow on slow off lighting system with hour long dawns and dusk. Bright near infrared lamps were the primary means of illumination of the octopus at all times of day. During the simulated day, the octopus very rarely went into the middle of the aquaria where their arms could be recorded in a geometrically unbiased manner. The octopus were fed after dusk as part of another complimentary experiment on odor plume guided search by octopuses which involved feeding them at night under infrared lights. (c.) </a:t>
            </a:r>
            <a:r>
              <a:rPr lang="en-US" sz="1200" i="1" dirty="0"/>
              <a:t>Compares time the octopuses spent active and alert by hour of the day. </a:t>
            </a:r>
            <a:r>
              <a:rPr lang="en-US" sz="1200" dirty="0"/>
              <a:t>Each hour of the day has on the left a boxplot of observations, on the right a jittered scatter plot, and the traces of each octopus average shown in a faint gray line, and the average of all the octopuses shown as a dark gray trace.</a:t>
            </a:r>
            <a:endParaRPr lang="en-US" sz="1200" b="1" i="1" dirty="0"/>
          </a:p>
        </p:txBody>
      </p:sp>
    </p:spTree>
    <p:extLst>
      <p:ext uri="{BB962C8B-B14F-4D97-AF65-F5344CB8AC3E}">
        <p14:creationId xmlns:p14="http://schemas.microsoft.com/office/powerpoint/2010/main" val="11328367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3284</TotalTime>
  <Words>1140</Words>
  <Application>Microsoft Macintosh PowerPoint</Application>
  <PresentationFormat>Custom</PresentationFormat>
  <Paragraphs>28</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ArialUnicodeMS</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Willem L Weertman</dc:creator>
  <cp:lastModifiedBy>Willem L Weertman</cp:lastModifiedBy>
  <cp:revision>26</cp:revision>
  <cp:lastPrinted>2023-11-22T06:06:17Z</cp:lastPrinted>
  <dcterms:created xsi:type="dcterms:W3CDTF">2023-11-19T23:11:56Z</dcterms:created>
  <dcterms:modified xsi:type="dcterms:W3CDTF">2023-11-22T06:13:18Z</dcterms:modified>
</cp:coreProperties>
</file>